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embeddedFontLst>
    <p:embeddedFont>
      <p:font typeface="Lato" panose="020F0502020204030203" pitchFamily="34" charset="0"/>
      <p:regular r:id="rId87"/>
      <p:bold r:id="rId88"/>
      <p:italic r:id="rId89"/>
      <p:boldItalic r:id="rId90"/>
    </p:embeddedFont>
    <p:embeddedFont>
      <p:font typeface="Raleway" panose="020B0604020202020204" pitchFamily="2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56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7.fntdata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6f73a0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6f73a0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73a04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73a04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196c6bd1c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e196c6bd1c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196c6bd1c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e196c6bd1c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196c6bd1c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196c6bd1c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196c6bd1c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e196c6bd1c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196c6bd1c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e196c6bd1c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196c6bd1c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e196c6bd1c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196c6bd1c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196c6bd1c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196c6bd1c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196c6bd1c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196c6bd1c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e196c6bd1c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196c6bd1c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e196c6bd1c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196c6bd1c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e196c6bd1c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196c6bd1c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196c6bd1c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196c6bd1c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e196c6bd1c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196c6bd1c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196c6bd1c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196c6bd1c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e196c6bd1c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196c6bd1c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e196c6bd1c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e196c6bd1c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e196c6bd1c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196c6bd1c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e196c6bd1c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196c6bd1c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e196c6bd1c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196c6bd1c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196c6bd1c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196c6bd1c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e196c6bd1c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e196c6bd1c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e196c6bd1c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e196c6bd1c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e196c6bd1c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e196c6bd1c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e196c6bd1c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e196c6bd1c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e196c6bd1c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e196c6bd1c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e196c6bd1c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196c6bd1c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e196c6bd1c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e196c6bd1c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e196c6bd1c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e196c6bd1c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e196c6bd1c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196c6bd1c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e196c6bd1c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e196c6bd1c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e196c6bd1c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196c6bd1c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e196c6bd1c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e196c6bd1c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e196c6bd1c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e196c6bd1c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e196c6bd1c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e196c6bd1c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e196c6bd1c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e196c6bd1c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e196c6bd1c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e196c6bd1c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e196c6bd1c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e196c6bd1c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e196c6bd1c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196c6bd1c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196c6bd1c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e196c6bd1c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e196c6bd1c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e196c6bd1c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e196c6bd1c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e196c6bd1c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e196c6bd1c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e196c6bd1c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e196c6bd1c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e196c6bd1c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e196c6bd1c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e196c6bd1c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e196c6bd1c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e196c6bd1c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e196c6bd1c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e196c6bd1c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e196c6bd1c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e196c6bd1c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e196c6bd1c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e196c6bd1c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e196c6bd1c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e196c6bd1c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e196c6bd1c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e196c6bd1c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e196c6bd1c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e196c6bd1c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e196c6bd1c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196c6bd1c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e196c6bd1c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e196c6bd1c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e196c6bd1c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e196c6bd1c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e196c6bd1c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e196c6bd1c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e196c6bd1c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e196c6bd1c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e196c6bd1c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e196c6bd1c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e196c6bd1c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e196c6bd1c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e196c6bd1c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e196c6bd1c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e196c6bd1c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e196c6bd1c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e196c6bd1c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e196c6bd1c_0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e196c6bd1c_0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e1a20129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e1a20129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e1a20129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e1a20129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e1a201294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e1a201294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e1a201294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e1a201294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e1a201294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e1a201294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e1a201294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e1a201294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e1a201294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e1a201294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196c6bd1c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e196c6bd1c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e1a201294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e1a201294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e196c6bd1c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e196c6bd1c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e196c6bd1c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e196c6bd1c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e196c6bd1c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e196c6bd1c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e1a201294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e1a201294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73a0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73a0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RPC - Remote Procedure Call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452" y="203055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Teoria e prática</a:t>
            </a:r>
            <a:endParaRPr sz="240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696676" y="2847500"/>
            <a:ext cx="39432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2"/>
                </a:solidFill>
              </a:rPr>
              <a:t>Me. Daniel Sucupira Lima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8400" y="3958838"/>
            <a:ext cx="658801" cy="9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275" y="3980125"/>
            <a:ext cx="4357275" cy="9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Existe uma forma de facilitar essa comunicação</a:t>
            </a: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Pode-se utilizar o RPC</a:t>
            </a:r>
            <a:endParaRPr/>
          </a:p>
        </p:txBody>
      </p:sp>
      <p:pic>
        <p:nvPicPr>
          <p:cNvPr id="147" name="Google Shape;147;p22" descr="https://i.pinimg.com/564x/68/7b/2c/687b2cf1cff474b693ec10c97a7a6c0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675" y="1368075"/>
            <a:ext cx="4412275" cy="22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 idx="4294967295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"A chave por trás do sucesso do RPC é a semântica simples, mas poderosa, de seu modelo de programação."</a:t>
            </a: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4294967295"/>
          </p:nvPr>
        </p:nvSpPr>
        <p:spPr>
          <a:xfrm>
            <a:off x="773700" y="3770075"/>
            <a:ext cx="7596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- Autores: Stephanie Wang, Benjamin Hindman e Ion Stoica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Fundamentação teórica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3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RPC permite a chamada à procedimentos remotos;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 cria uma interface simples e elegante para essa chamada;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Essa interface é feita através dos </a:t>
            </a:r>
            <a:r>
              <a:rPr lang="pt-BR" sz="1800" b="1"/>
              <a:t>stubs</a:t>
            </a:r>
            <a:r>
              <a:rPr lang="pt-BR" sz="1800"/>
              <a:t>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Existe um stub para o cliente e outro para o servidor.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507775" y="1318650"/>
            <a:ext cx="25164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Visualização dos stubs</a:t>
            </a:r>
            <a:endParaRPr sz="3000"/>
          </a:p>
        </p:txBody>
      </p:sp>
      <p:pic>
        <p:nvPicPr>
          <p:cNvPr id="165" name="Google Shape;165;p25" descr="https://people.cs.rutgers.edu/~pxk/417/notes/images/rpc-flo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725" y="934725"/>
            <a:ext cx="5575525" cy="35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Fundamentação teórica</a:t>
            </a:r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3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Observe que os stubs recebem os dados da camada superior como parâmetros e monta uma mensagem a ser enviada como cadeia de bytes;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Esse processo de empacotamento é chamado de Marshalling ou packaging;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Observe ainda que os stubs devem entregar dados para a camada superior como parâmetros, desmontando uma mensagem que veio  como cadeia de bytes;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Esse processo de desempacotamento é chamado de unmarshalling ou unpacking.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415850" y="560850"/>
            <a:ext cx="83982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Empacotamento e desempacotamento</a:t>
            </a:r>
            <a:endParaRPr sz="3000"/>
          </a:p>
        </p:txBody>
      </p:sp>
      <p:pic>
        <p:nvPicPr>
          <p:cNvPr id="177" name="Google Shape;177;p27" descr="https://media.licdn.com/dms/image/C5612AQE7IHr8My57Nw/article-inline_image-shrink_1500_2232/0/1624297081904?e=1687392000&amp;v=beta&amp;t=iWAOxDx4MS-9FsHRjiBA2x42-h4BjOZDuM8MgZD71gU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25" y="1397325"/>
            <a:ext cx="6587424" cy="36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3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Exibe-se neste trabalho como instalar duas versões do RPC a serem usadas pela linguagem de programação C;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Dependendo do sistema operacional e da sua versão os procedimentos mudam;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Características da máquina: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Sistema operacional: Ubuntu;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Versão: Ubuntu 22.04.2 LTS - Jammy Jellyfish;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Tipo: 64 bits.</a:t>
            </a:r>
            <a:endParaRPr sz="1800"/>
          </a:p>
        </p:txBody>
      </p:sp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4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Passo 1: </a:t>
            </a:r>
            <a:endParaRPr sz="1800" dirty="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 dirty="0"/>
              <a:t>As novas versões de </a:t>
            </a:r>
            <a:r>
              <a:rPr lang="pt-BR" sz="1800" dirty="0" err="1"/>
              <a:t>ubuntu</a:t>
            </a:r>
            <a:r>
              <a:rPr lang="pt-BR" sz="1800" dirty="0"/>
              <a:t> não tem, por padrão, as ferramentas essenciais de compilação de programas C/C++;</a:t>
            </a:r>
            <a:endParaRPr sz="1800" dirty="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 dirty="0"/>
              <a:t>Caso sua máquina não tenha, instale-as.</a:t>
            </a:r>
            <a:endParaRPr sz="1800" dirty="0"/>
          </a:p>
        </p:txBody>
      </p:sp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38400"/>
            <a:ext cx="8839200" cy="1572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8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Passo 2: </a:t>
            </a:r>
            <a:endParaRPr sz="1800" dirty="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 dirty="0"/>
              <a:t>Verifique se sua máquina já tem as ferramentas de RPC.</a:t>
            </a:r>
            <a:endParaRPr sz="1800" dirty="0"/>
          </a:p>
        </p:txBody>
      </p:sp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51400"/>
            <a:ext cx="8839201" cy="1413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8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Passo 2: </a:t>
            </a:r>
            <a:endParaRPr sz="1800" dirty="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 dirty="0"/>
              <a:t>Como minha máquina ainda não tinha, eu instalei.</a:t>
            </a:r>
            <a:endParaRPr sz="1800" dirty="0"/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51400"/>
            <a:ext cx="8839199" cy="1380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727800" y="423900"/>
            <a:ext cx="7688400" cy="7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709875" y="1362950"/>
            <a:ext cx="80943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Introdução;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Fundamentação teórica;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Instalação;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Exemplos práticos: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1: Exibe 1;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2: Exibe 2;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3: Pergunta;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4: Quadrado;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5: Soma;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6: Calculadora;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7: Operação.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Conclusão;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Referências.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8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Passo 2: </a:t>
            </a:r>
            <a:endParaRPr sz="1800" dirty="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 dirty="0"/>
              <a:t>Verifique a instalação.</a:t>
            </a:r>
            <a:endParaRPr sz="1800" dirty="0"/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300" y="2228175"/>
            <a:ext cx="6499899" cy="27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 dirty="0"/>
              <a:t>Em cada exemplo deve-se criar o arquivo que definirá:</a:t>
            </a:r>
            <a:endParaRPr sz="1800" dirty="0"/>
          </a:p>
          <a:p>
            <a:pPr lvl="1" indent="-342900" algn="just">
              <a:buSzPts val="1800"/>
              <a:buChar char="■"/>
            </a:pPr>
            <a:r>
              <a:rPr lang="pt-BR" sz="1800" dirty="0"/>
              <a:t>Funções a serem chamadas;</a:t>
            </a:r>
            <a:endParaRPr sz="1800" dirty="0"/>
          </a:p>
          <a:p>
            <a:pPr lvl="1" indent="-342900" algn="just">
              <a:buSzPts val="1800"/>
              <a:buChar char="■"/>
            </a:pPr>
            <a:r>
              <a:rPr lang="pt-BR" sz="1800" dirty="0"/>
              <a:t>Estruturas de dados a serem usadas;</a:t>
            </a:r>
            <a:endParaRPr sz="1800" dirty="0"/>
          </a:p>
          <a:p>
            <a:pPr lvl="1" indent="-342900" algn="just">
              <a:buSzPts val="1800"/>
              <a:buChar char="■"/>
            </a:pPr>
            <a:r>
              <a:rPr lang="pt-BR" sz="1800" dirty="0"/>
              <a:t>Versões das definições;</a:t>
            </a:r>
            <a:endParaRPr sz="1800" dirty="0"/>
          </a:p>
          <a:p>
            <a:pPr lvl="1" indent="-342900" algn="just">
              <a:buSzPts val="1800"/>
              <a:buChar char="■"/>
            </a:pPr>
            <a:r>
              <a:rPr lang="pt-BR" sz="1800" dirty="0"/>
              <a:t>Esse arquivo tem a extensão .x.</a:t>
            </a:r>
            <a:endParaRPr sz="1800" dirty="0"/>
          </a:p>
        </p:txBody>
      </p:sp>
      <p:sp>
        <p:nvSpPr>
          <p:cNvPr id="4" name="Google Shape;223;p34">
            <a:extLst>
              <a:ext uri="{FF2B5EF4-FFF2-40B4-BE49-F238E27FC236}">
                <a16:creationId xmlns:a16="http://schemas.microsoft.com/office/drawing/2014/main" id="{4E3E59C6-CD0C-3DDD-1EEF-232ED8AE1428}"/>
              </a:ext>
            </a:extLst>
          </p:cNvPr>
          <p:cNvSpPr txBox="1">
            <a:spLocks/>
          </p:cNvSpPr>
          <p:nvPr/>
        </p:nvSpPr>
        <p:spPr>
          <a:xfrm>
            <a:off x="729450" y="5304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dirty="0"/>
              <a:t>4. Exemplos práticos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Demonstro a interface exibe.x, do exemplo 1;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Crio uma pasta em ~/Downloads/rpc/exemplo1;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Crio um único arquivo, que é o exibe.x;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Deve–se gerar os stubs de cliente e servidor;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Para gerar os stubs deve-se executar o comando: rpcgen -a -C exibe.X: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Flag a: cria todos os arquivos de cliente e servidor;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Flag C: cria códigos no modo ansi c.</a:t>
            </a:r>
            <a:endParaRPr sz="1800"/>
          </a:p>
        </p:txBody>
      </p:sp>
      <p:sp>
        <p:nvSpPr>
          <p:cNvPr id="223" name="Google Shape;223;p34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4. Exemplos práticos: exemplo 1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369650"/>
            <a:ext cx="747712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37275"/>
            <a:ext cx="8839200" cy="13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código gerado já está pronto para uso;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Foram criados códigos de cliente e servidor;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Define-se funções que chamam os códigos de stub;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Tudo isso já está pronto, até exibindo em quais locais personalizar a funcionalidade;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Também foi fornecido um arquivo Makefile.</a:t>
            </a:r>
            <a:endParaRPr sz="1800"/>
          </a:p>
        </p:txBody>
      </p:sp>
      <p:sp>
        <p:nvSpPr>
          <p:cNvPr id="241" name="Google Shape;241;p37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Também foi fornecido um arquivo Makefile;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Dependendo do seu sistema operacional, já está operacional a utilização da biblioteca de rpc;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Nas versões de Ubuntu como 14.04 o Makefile já estava finalizado;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Nessa versão do 22.04 não está pronto ainda;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próximo slide ilustra isso.</a:t>
            </a:r>
            <a:endParaRPr sz="1800"/>
          </a:p>
        </p:txBody>
      </p:sp>
      <p:sp>
        <p:nvSpPr>
          <p:cNvPr id="247" name="Google Shape;247;p38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7675"/>
            <a:ext cx="8839203" cy="2273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Esse erro ocorreu pois não se sabe em qual pasta estão os arquivos de cabeçalho e ainda não se está indicando quais arquivos de implementação linkar;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Resolvi procurar em qual pasta estão esses conteúdos;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slide seguinte exibe o resultado.</a:t>
            </a:r>
            <a:endParaRPr sz="1800"/>
          </a:p>
        </p:txBody>
      </p:sp>
      <p:sp>
        <p:nvSpPr>
          <p:cNvPr id="259" name="Google Shape;259;p40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1475"/>
            <a:ext cx="8839202" cy="2389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7719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pt-BR"/>
              <a:t>Introdução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35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Uma das práticas mais comuns em programas é a criação de funções;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Elas têm como características: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Modularização de código;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Evitar duplicação de código;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Com alterações em um único local pode-se resolver problemas em diversas partes do código;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Dentre outros.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comportamento dessa função é completamente definido no programa principal ou bibliotecas.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6710" algn="just" rtl="0">
              <a:spcBef>
                <a:spcPts val="0"/>
              </a:spcBef>
              <a:spcAft>
                <a:spcPts val="0"/>
              </a:spcAft>
              <a:buSzPts val="1860"/>
              <a:buChar char="●"/>
            </a:pPr>
            <a:r>
              <a:rPr lang="pt-BR" sz="1860"/>
              <a:t>A imagem anterior mostrou que o comando rpcbind instalou a versão do rpc chamada TIRPC;</a:t>
            </a:r>
            <a:endParaRPr sz="1860"/>
          </a:p>
          <a:p>
            <a:pPr marL="457200" lvl="0" indent="-346710" algn="just" rtl="0">
              <a:spcBef>
                <a:spcPts val="0"/>
              </a:spcBef>
              <a:spcAft>
                <a:spcPts val="0"/>
              </a:spcAft>
              <a:buSzPts val="1860"/>
              <a:buChar char="●"/>
            </a:pPr>
            <a:r>
              <a:rPr lang="pt-BR" sz="1860"/>
              <a:t>Pode-se instalar outras versões, como o NTIRPC:</a:t>
            </a:r>
            <a:endParaRPr sz="1860"/>
          </a:p>
        </p:txBody>
      </p:sp>
      <p:sp>
        <p:nvSpPr>
          <p:cNvPr id="271" name="Google Shape;271;p42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72" name="Google Shape;2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03800"/>
            <a:ext cx="8839201" cy="13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sp>
        <p:nvSpPr>
          <p:cNvPr id="278" name="Google Shape;278;p43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6710" algn="just" rtl="0">
              <a:spcBef>
                <a:spcPts val="0"/>
              </a:spcBef>
              <a:spcAft>
                <a:spcPts val="0"/>
              </a:spcAft>
              <a:buSzPts val="1860"/>
              <a:buChar char="●"/>
            </a:pPr>
            <a:r>
              <a:rPr lang="pt-BR" sz="1860"/>
              <a:t>Agora tem-se as seguintes bibliotecas:</a:t>
            </a:r>
            <a:endParaRPr sz="1860"/>
          </a:p>
        </p:txBody>
      </p:sp>
      <p:pic>
        <p:nvPicPr>
          <p:cNvPr id="279" name="Google Shape;2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525" y="2026825"/>
            <a:ext cx="6029551" cy="301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Deve-se indicar estas pastas para o Makefile;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versão padrão está da seguinte forma:</a:t>
            </a:r>
            <a:endParaRPr sz="1800"/>
          </a:p>
        </p:txBody>
      </p:sp>
      <p:sp>
        <p:nvSpPr>
          <p:cNvPr id="285" name="Google Shape;285;p44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525" y="2370400"/>
            <a:ext cx="4820346" cy="26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28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Para indicar o tirpc: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Cabeçalhos: /usr/include/tirpc/;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Linkar: -l tirpc.</a:t>
            </a:r>
            <a:endParaRPr sz="180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Para indicar ntirpc: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Cabeçalhos: /usr/include/ntirpc/;</a:t>
            </a:r>
            <a:endParaRPr sz="1800"/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Linkar: -l ntirpc.</a:t>
            </a:r>
            <a:endParaRPr sz="1800"/>
          </a:p>
        </p:txBody>
      </p:sp>
      <p:sp>
        <p:nvSpPr>
          <p:cNvPr id="292" name="Google Shape;292;p45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Escolhi a biblioteca tirpc, por ser a instalação padrão que é obtida com o rpcbind.</a:t>
            </a:r>
            <a:endParaRPr sz="1800"/>
          </a:p>
        </p:txBody>
      </p:sp>
      <p:sp>
        <p:nvSpPr>
          <p:cNvPr id="298" name="Google Shape;298;p46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025" y="2390625"/>
            <a:ext cx="6687558" cy="26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Já é possível ter sucesso ao chamar o comando make.</a:t>
            </a:r>
            <a:endParaRPr sz="1800"/>
          </a:p>
        </p:txBody>
      </p:sp>
      <p:sp>
        <p:nvSpPr>
          <p:cNvPr id="305" name="Google Shape;305;p47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17800"/>
            <a:ext cx="8839202" cy="168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implementação padrão não vem com código;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Executa-se primeiramente o servidor;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Executa-se então o cliente.</a:t>
            </a:r>
            <a:endParaRPr sz="1800"/>
          </a:p>
        </p:txBody>
      </p:sp>
      <p:sp>
        <p:nvSpPr>
          <p:cNvPr id="312" name="Google Shape;312;p48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150" y="76200"/>
            <a:ext cx="6782224" cy="12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422925"/>
            <a:ext cx="7944324" cy="17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11900"/>
            <a:ext cx="8839200" cy="134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slide anterior mostrou como usar o mecanismo;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Nada foi exibido;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partir de então serão construídos exemplos de minha autoria a fim de mostrar diferentes recursos do rpc:</a:t>
            </a:r>
            <a:endParaRPr sz="1800"/>
          </a:p>
        </p:txBody>
      </p:sp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sp>
        <p:nvSpPr>
          <p:cNvPr id="326" name="Google Shape;326;p50"/>
          <p:cNvSpPr txBox="1">
            <a:spLocks noGrp="1"/>
          </p:cNvSpPr>
          <p:nvPr>
            <p:ph type="body" idx="1"/>
          </p:nvPr>
        </p:nvSpPr>
        <p:spPr>
          <a:xfrm>
            <a:off x="993000" y="2778950"/>
            <a:ext cx="63255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Exibe 1;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Exibe 2;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Pergunta;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Quadrado;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Soma;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Calculadora;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Operação.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método invocado no servidor exibe uma mensagem;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~/Downloads/rpc/exemplo2;</a:t>
            </a:r>
            <a:endParaRPr sz="1800"/>
          </a:p>
        </p:txBody>
      </p:sp>
      <p:sp>
        <p:nvSpPr>
          <p:cNvPr id="332" name="Google Shape;332;p51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2 - exibe 2</a:t>
            </a:r>
            <a:endParaRPr/>
          </a:p>
        </p:txBody>
      </p:sp>
      <p:pic>
        <p:nvPicPr>
          <p:cNvPr id="333" name="Google Shape;3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650" y="2714000"/>
            <a:ext cx="4760700" cy="22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Programa principal com uma outra função local</a:t>
            </a:r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 função a ser chamada é completamente definida.</a:t>
            </a:r>
            <a:endParaRPr sz="180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575" y="1116624"/>
            <a:ext cx="4394750" cy="32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sp>
        <p:nvSpPr>
          <p:cNvPr id="339" name="Google Shape;339;p52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2 - exibe 2</a:t>
            </a:r>
            <a:endParaRPr/>
          </a:p>
        </p:txBody>
      </p:sp>
      <p:pic>
        <p:nvPicPr>
          <p:cNvPr id="340" name="Google Shape;3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375" y="2137675"/>
            <a:ext cx="4336101" cy="28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3"/>
          <p:cNvSpPr txBox="1">
            <a:spLocks noGrp="1"/>
          </p:cNvSpPr>
          <p:nvPr>
            <p:ph type="body" idx="1"/>
          </p:nvPr>
        </p:nvSpPr>
        <p:spPr>
          <a:xfrm>
            <a:off x="224175" y="1500625"/>
            <a:ext cx="1758900" cy="22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alterado::</a:t>
            </a:r>
            <a:endParaRPr sz="1800"/>
          </a:p>
        </p:txBody>
      </p:sp>
      <p:sp>
        <p:nvSpPr>
          <p:cNvPr id="346" name="Google Shape;346;p53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2 - exibe 2</a:t>
            </a:r>
            <a:endParaRPr/>
          </a:p>
        </p:txBody>
      </p:sp>
      <p:pic>
        <p:nvPicPr>
          <p:cNvPr id="347" name="Google Shape;3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475" y="1522875"/>
            <a:ext cx="6856124" cy="2752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2 - exibe 2</a:t>
            </a:r>
            <a:endParaRPr/>
          </a:p>
        </p:txBody>
      </p:sp>
      <p:pic>
        <p:nvPicPr>
          <p:cNvPr id="353" name="Google Shape;35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4275"/>
            <a:ext cx="8839201" cy="78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36810"/>
            <a:ext cx="8839199" cy="649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43843"/>
            <a:ext cx="8839199" cy="9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método invocado no servidor entrega uma resposta;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~/Downloads/rpc/pergunta;</a:t>
            </a:r>
            <a:endParaRPr sz="1800"/>
          </a:p>
        </p:txBody>
      </p:sp>
      <p:sp>
        <p:nvSpPr>
          <p:cNvPr id="361" name="Google Shape;361;p55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62" name="Google Shape;3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97" y="2571700"/>
            <a:ext cx="5427628" cy="24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sp>
        <p:nvSpPr>
          <p:cNvPr id="368" name="Google Shape;368;p56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69" name="Google Shape;3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592" y="2025700"/>
            <a:ext cx="5780633" cy="29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sp>
        <p:nvSpPr>
          <p:cNvPr id="375" name="Google Shape;375;p57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76" name="Google Shape;3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178100"/>
            <a:ext cx="6758626" cy="28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>
            <a:spLocks noGrp="1"/>
          </p:cNvSpPr>
          <p:nvPr>
            <p:ph type="body" idx="1"/>
          </p:nvPr>
        </p:nvSpPr>
        <p:spPr>
          <a:xfrm>
            <a:off x="214725" y="3207850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sp>
        <p:nvSpPr>
          <p:cNvPr id="382" name="Google Shape;382;p58"/>
          <p:cNvSpPr txBox="1">
            <a:spLocks noGrp="1"/>
          </p:cNvSpPr>
          <p:nvPr>
            <p:ph type="title"/>
          </p:nvPr>
        </p:nvSpPr>
        <p:spPr>
          <a:xfrm>
            <a:off x="123775" y="1449550"/>
            <a:ext cx="2667900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83" name="Google Shape;3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875" y="611350"/>
            <a:ext cx="5786963" cy="447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9"/>
          <p:cNvSpPr txBox="1">
            <a:spLocks noGrp="1"/>
          </p:cNvSpPr>
          <p:nvPr>
            <p:ph type="body" idx="1"/>
          </p:nvPr>
        </p:nvSpPr>
        <p:spPr>
          <a:xfrm>
            <a:off x="214725" y="3207850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sp>
        <p:nvSpPr>
          <p:cNvPr id="389" name="Google Shape;389;p59"/>
          <p:cNvSpPr txBox="1">
            <a:spLocks noGrp="1"/>
          </p:cNvSpPr>
          <p:nvPr>
            <p:ph type="title"/>
          </p:nvPr>
        </p:nvSpPr>
        <p:spPr>
          <a:xfrm>
            <a:off x="123775" y="1449550"/>
            <a:ext cx="2667900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90" name="Google Shape;3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675" y="152400"/>
            <a:ext cx="53303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0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Ilustra como enviar um parâmetro;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~/Downloads/rpc/quadrado.</a:t>
            </a:r>
            <a:endParaRPr sz="1800"/>
          </a:p>
        </p:txBody>
      </p:sp>
      <p:sp>
        <p:nvSpPr>
          <p:cNvPr id="396" name="Google Shape;396;p60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pic>
        <p:nvPicPr>
          <p:cNvPr id="397" name="Google Shape;39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724100"/>
            <a:ext cx="665797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1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sp>
        <p:nvSpPr>
          <p:cNvPr id="403" name="Google Shape;403;p61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404" name="Google Shape;40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100" y="1223550"/>
            <a:ext cx="5800725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Cada programa, na memória principal, tem regiões</a:t>
            </a:r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As funções locais ficam na seção ‘text’</a:t>
            </a:r>
            <a:endParaRPr sz="1800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50" y="1043077"/>
            <a:ext cx="4523450" cy="3084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2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sp>
        <p:nvSpPr>
          <p:cNvPr id="410" name="Google Shape;410;p62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411" name="Google Shape;4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900" y="1109663"/>
            <a:ext cx="564832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3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sp>
        <p:nvSpPr>
          <p:cNvPr id="417" name="Google Shape;417;p63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418" name="Google Shape;4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550" y="152400"/>
            <a:ext cx="614142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4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sp>
        <p:nvSpPr>
          <p:cNvPr id="424" name="Google Shape;424;p64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425" name="Google Shape;42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375" y="152400"/>
            <a:ext cx="54970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0"/>
            <a:ext cx="8839199" cy="747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9471"/>
            <a:ext cx="8839200" cy="76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49479"/>
            <a:ext cx="8839200" cy="867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6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Ilustra como enviar 2 parâmetros;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Pode-se pensar que é necessário apenas colocar dois atributos int.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~/Downloads/rpc/somateste.</a:t>
            </a:r>
            <a:endParaRPr sz="1800"/>
          </a:p>
          <a:p>
            <a:pPr marL="457200" lvl="0" indent="0" algn="just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  <p:sp>
        <p:nvSpPr>
          <p:cNvPr id="438" name="Google Shape;438;p66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7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pic>
        <p:nvPicPr>
          <p:cNvPr id="444" name="Google Shape;44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850" y="1809650"/>
            <a:ext cx="734377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8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pic>
        <p:nvPicPr>
          <p:cNvPr id="450" name="Google Shape;45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94475"/>
            <a:ext cx="8839198" cy="12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8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prática mostra que, para enviar dois inteiros, não basta colocar apenas dois atributos;</a:t>
            </a:r>
            <a:endParaRPr sz="1800"/>
          </a:p>
          <a:p>
            <a:pPr marL="457200" lvl="0" indent="0" algn="just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just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9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pic>
        <p:nvPicPr>
          <p:cNvPr id="457" name="Google Shape;45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56475"/>
            <a:ext cx="8839198" cy="12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9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Então, o que deve ser feito?</a:t>
            </a:r>
            <a:endParaRPr sz="1800"/>
          </a:p>
          <a:p>
            <a:pPr marL="0" lvl="0" indent="0" algn="just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just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  <p:pic>
        <p:nvPicPr>
          <p:cNvPr id="459" name="Google Shape;459;p69" descr="🤔 Rosto Pensativo Emoji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9650" y="1227825"/>
            <a:ext cx="2158500" cy="21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0"/>
          <p:cNvSpPr txBox="1">
            <a:spLocks noGrp="1"/>
          </p:cNvSpPr>
          <p:nvPr>
            <p:ph type="title"/>
          </p:nvPr>
        </p:nvSpPr>
        <p:spPr>
          <a:xfrm>
            <a:off x="730000" y="17758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Deve-se criar um tipo de dados com o conteúdo desejado</a:t>
            </a:r>
            <a:endParaRPr/>
          </a:p>
        </p:txBody>
      </p:sp>
      <p:pic>
        <p:nvPicPr>
          <p:cNvPr id="465" name="Google Shape;4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500" y="914400"/>
            <a:ext cx="4808299" cy="2989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1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código foi colocado na pasta ~/Downloads/rpc/soma;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passos.</a:t>
            </a:r>
            <a:endParaRPr sz="1800"/>
          </a:p>
          <a:p>
            <a:pPr marL="457200" lvl="0" indent="0" algn="just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  <p:sp>
        <p:nvSpPr>
          <p:cNvPr id="471" name="Google Shape;471;p71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pic>
        <p:nvPicPr>
          <p:cNvPr id="472" name="Google Shape;47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24100"/>
            <a:ext cx="8839198" cy="984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18096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Limites e endereços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234950" y="2369650"/>
            <a:ext cx="2223300" cy="19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Funções têm endereços;</a:t>
            </a:r>
            <a:endParaRPr/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Blocos têm tamanhos.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600" y="752823"/>
            <a:ext cx="6018424" cy="38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2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sp>
        <p:nvSpPr>
          <p:cNvPr id="478" name="Google Shape;478;p72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479" name="Google Shape;47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475" y="1169025"/>
            <a:ext cx="5715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3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sp>
        <p:nvSpPr>
          <p:cNvPr id="485" name="Google Shape;485;p73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486" name="Google Shape;48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150" y="1357313"/>
            <a:ext cx="56769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4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sp>
        <p:nvSpPr>
          <p:cNvPr id="492" name="Google Shape;492;p74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493" name="Google Shape;49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175" y="152400"/>
            <a:ext cx="556792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5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sp>
        <p:nvSpPr>
          <p:cNvPr id="499" name="Google Shape;499;p75"/>
          <p:cNvSpPr txBox="1">
            <a:spLocks noGrp="1"/>
          </p:cNvSpPr>
          <p:nvPr>
            <p:ph type="body" idx="1"/>
          </p:nvPr>
        </p:nvSpPr>
        <p:spPr>
          <a:xfrm>
            <a:off x="234925" y="3217950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500" name="Google Shape;50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975" y="152400"/>
            <a:ext cx="444769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201" cy="865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56481"/>
            <a:ext cx="8839199" cy="87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29000"/>
            <a:ext cx="8839201" cy="865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7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Ilustra como ter mais de uma função;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~/Downloads/rpc/calculadora.</a:t>
            </a:r>
            <a:endParaRPr sz="1800"/>
          </a:p>
        </p:txBody>
      </p:sp>
      <p:sp>
        <p:nvSpPr>
          <p:cNvPr id="513" name="Google Shape;513;p77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8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pic>
        <p:nvPicPr>
          <p:cNvPr id="519" name="Google Shape;51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575" y="1145200"/>
            <a:ext cx="3710300" cy="37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9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25" name="Google Shape;525;p79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526" name="Google Shape;52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575" y="152400"/>
            <a:ext cx="462181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0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32" name="Google Shape;532;p80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533" name="Google Shape;53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375" y="152400"/>
            <a:ext cx="55454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1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39" name="Google Shape;539;p81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540" name="Google Shape;54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575" y="152400"/>
            <a:ext cx="547377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1225" y="591100"/>
            <a:ext cx="74865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Comunicações em rede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721225" y="1480400"/>
            <a:ext cx="7800000" cy="28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Em alguns casos, o código a ser chamado não está na máquina local;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Exemplos: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Obter um status de um serviço;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Ativar determinado recurso;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Executar um cálculo e obter o resultado;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Executar uma transformação sobre dados locais (após upload) e baixar os resultados (com download).</a:t>
            </a:r>
            <a:endParaRPr sz="1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2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46" name="Google Shape;546;p82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 parte 1:</a:t>
            </a:r>
            <a:endParaRPr sz="1800"/>
          </a:p>
        </p:txBody>
      </p:sp>
      <p:pic>
        <p:nvPicPr>
          <p:cNvPr id="547" name="Google Shape;54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575" y="533400"/>
            <a:ext cx="6270024" cy="38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3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53" name="Google Shape;553;p83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 parte 2:</a:t>
            </a:r>
            <a:endParaRPr sz="1800"/>
          </a:p>
        </p:txBody>
      </p:sp>
      <p:pic>
        <p:nvPicPr>
          <p:cNvPr id="554" name="Google Shape;55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575" y="152400"/>
            <a:ext cx="6270025" cy="4666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600"/>
            <a:ext cx="8839200" cy="467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67765"/>
            <a:ext cx="8839199" cy="873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5"/>
          <p:cNvSpPr txBox="1">
            <a:spLocks noGrp="1"/>
          </p:cNvSpPr>
          <p:nvPr>
            <p:ph type="body" idx="1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Ilustra:</a:t>
            </a:r>
            <a:endParaRPr sz="1800"/>
          </a:p>
          <a:p>
            <a:pPr marL="914400" lvl="1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pt-BR" sz="1800"/>
              <a:t>Como ter estruturas compostas;</a:t>
            </a:r>
            <a:endParaRPr sz="1800"/>
          </a:p>
          <a:p>
            <a:pPr marL="914400" lvl="1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pt-BR" sz="1800"/>
              <a:t>Que é possível usar diferentes tipos de dados;</a:t>
            </a:r>
            <a:endParaRPr sz="1800"/>
          </a:p>
          <a:p>
            <a:pPr marL="914400" lvl="1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pt-BR" sz="1800"/>
              <a:t>Que o retorno também pode ser uma estrutura.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~/Downloads/rpc/operacao.</a:t>
            </a:r>
            <a:endParaRPr sz="1800"/>
          </a:p>
        </p:txBody>
      </p:sp>
      <p:sp>
        <p:nvSpPr>
          <p:cNvPr id="566" name="Google Shape;566;p85"/>
          <p:cNvSpPr txBox="1">
            <a:spLocks noGrp="1"/>
          </p:cNvSpPr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6"/>
          <p:cNvSpPr txBox="1">
            <a:spLocks noGrp="1"/>
          </p:cNvSpPr>
          <p:nvPr>
            <p:ph type="title"/>
          </p:nvPr>
        </p:nvSpPr>
        <p:spPr>
          <a:xfrm>
            <a:off x="729450" y="1216275"/>
            <a:ext cx="3163500" cy="29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pic>
        <p:nvPicPr>
          <p:cNvPr id="572" name="Google Shape;57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750" y="152400"/>
            <a:ext cx="31697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7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578" name="Google Shape;578;p87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original parte 1:</a:t>
            </a:r>
            <a:endParaRPr sz="1800"/>
          </a:p>
        </p:txBody>
      </p:sp>
      <p:pic>
        <p:nvPicPr>
          <p:cNvPr id="579" name="Google Shape;57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775" y="1143000"/>
            <a:ext cx="6115050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8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585" name="Google Shape;585;p88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586" name="Google Shape;58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575" y="152400"/>
            <a:ext cx="580825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9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592" name="Google Shape;592;p89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original:</a:t>
            </a:r>
            <a:endParaRPr sz="1800"/>
          </a:p>
        </p:txBody>
      </p:sp>
      <p:pic>
        <p:nvPicPr>
          <p:cNvPr id="593" name="Google Shape;59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375" y="152400"/>
            <a:ext cx="55363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0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599" name="Google Shape;599;p90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 parte 1:</a:t>
            </a:r>
            <a:endParaRPr sz="1800"/>
          </a:p>
        </p:txBody>
      </p:sp>
      <p:pic>
        <p:nvPicPr>
          <p:cNvPr id="600" name="Google Shape;60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175" y="152400"/>
            <a:ext cx="55363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1"/>
          <p:cNvSpPr txBox="1">
            <a:spLocks noGrp="1"/>
          </p:cNvSpPr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606" name="Google Shape;606;p91"/>
          <p:cNvSpPr txBox="1">
            <a:spLocks noGrp="1"/>
          </p:cNvSpPr>
          <p:nvPr>
            <p:ph type="body" idx="1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 parte 1:</a:t>
            </a:r>
            <a:endParaRPr sz="1800"/>
          </a:p>
        </p:txBody>
      </p:sp>
      <p:pic>
        <p:nvPicPr>
          <p:cNvPr id="607" name="Google Shape;60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975" y="152400"/>
            <a:ext cx="519275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721225" y="591100"/>
            <a:ext cx="74865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Comunicações em rede</a:t>
            </a:r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721225" y="1480400"/>
            <a:ext cx="7800000" cy="28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Pode-se usar, por exemplo, o modelo cliente/servidor;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Deve-se criar um protocolo para essa comunicação;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Deve-se fazer sockets para as trocas de mensagens;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Deve-se empacotar/desempacotar parâmetros/resultados;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Dentre outros.</a:t>
            </a:r>
            <a:endParaRPr sz="1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8839201" cy="1119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29000"/>
            <a:ext cx="8839201" cy="1119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05660"/>
            <a:ext cx="8839200" cy="1021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3"/>
          <p:cNvSpPr txBox="1">
            <a:spLocks noGrp="1"/>
          </p:cNvSpPr>
          <p:nvPr>
            <p:ph type="title"/>
          </p:nvPr>
        </p:nvSpPr>
        <p:spPr>
          <a:xfrm>
            <a:off x="724950" y="1439075"/>
            <a:ext cx="33009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620" name="Google Shape;620;p93"/>
          <p:cNvSpPr txBox="1">
            <a:spLocks noGrp="1"/>
          </p:cNvSpPr>
          <p:nvPr>
            <p:ph type="body" idx="2"/>
          </p:nvPr>
        </p:nvSpPr>
        <p:spPr>
          <a:xfrm>
            <a:off x="4812550" y="1551125"/>
            <a:ext cx="4092600" cy="30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RPC é um recurso muito poderoso;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 disponibiliza diversos recursos para uma comunicação;</a:t>
            </a:r>
            <a:endParaRPr sz="1800"/>
          </a:p>
          <a:p>
            <a:pPr marL="457200" lvl="0" indent="-34290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Sistemas eficientes podem ser feitos com base em sua utilização.</a:t>
            </a:r>
            <a:endParaRPr sz="18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4"/>
          <p:cNvSpPr txBox="1">
            <a:spLocks noGrp="1"/>
          </p:cNvSpPr>
          <p:nvPr>
            <p:ph type="title"/>
          </p:nvPr>
        </p:nvSpPr>
        <p:spPr>
          <a:xfrm>
            <a:off x="724950" y="1439075"/>
            <a:ext cx="33009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Dúvidas?</a:t>
            </a:r>
            <a:endParaRPr/>
          </a:p>
        </p:txBody>
      </p:sp>
      <p:pic>
        <p:nvPicPr>
          <p:cNvPr id="626" name="Google Shape;62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475" y="1298501"/>
            <a:ext cx="4237549" cy="27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5"/>
          <p:cNvSpPr txBox="1">
            <a:spLocks noGrp="1"/>
          </p:cNvSpPr>
          <p:nvPr>
            <p:ph type="title"/>
          </p:nvPr>
        </p:nvSpPr>
        <p:spPr>
          <a:xfrm>
            <a:off x="93475" y="1480350"/>
            <a:ext cx="20916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Obrigado!</a:t>
            </a:r>
            <a:endParaRPr sz="3000"/>
          </a:p>
        </p:txBody>
      </p:sp>
      <p:sp>
        <p:nvSpPr>
          <p:cNvPr id="632" name="Google Shape;632;p95"/>
          <p:cNvSpPr txBox="1">
            <a:spLocks noGrp="1"/>
          </p:cNvSpPr>
          <p:nvPr>
            <p:ph type="body" idx="1"/>
          </p:nvPr>
        </p:nvSpPr>
        <p:spPr>
          <a:xfrm>
            <a:off x="175550" y="2771600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2"/>
                </a:solidFill>
              </a:rPr>
              <a:t>Contato: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2"/>
                </a:solidFill>
              </a:rPr>
              <a:t>Me. Daniel Sucupira Lima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2"/>
                </a:solidFill>
              </a:rPr>
              <a:t>E-mail: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2"/>
                </a:solidFill>
              </a:rPr>
              <a:t>daniel.lima@aluno.uece.br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 </a:t>
            </a:r>
            <a:endParaRPr sz="1400"/>
          </a:p>
        </p:txBody>
      </p:sp>
      <p:pic>
        <p:nvPicPr>
          <p:cNvPr id="633" name="Google Shape;63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991" y="0"/>
            <a:ext cx="68580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6"/>
          <p:cNvSpPr txBox="1">
            <a:spLocks noGrp="1"/>
          </p:cNvSpPr>
          <p:nvPr>
            <p:ph type="title"/>
          </p:nvPr>
        </p:nvSpPr>
        <p:spPr>
          <a:xfrm>
            <a:off x="721225" y="621400"/>
            <a:ext cx="3300900" cy="4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639" name="Google Shape;639;p96"/>
          <p:cNvSpPr txBox="1">
            <a:spLocks noGrp="1"/>
          </p:cNvSpPr>
          <p:nvPr>
            <p:ph type="body" idx="1"/>
          </p:nvPr>
        </p:nvSpPr>
        <p:spPr>
          <a:xfrm>
            <a:off x="416825" y="1399550"/>
            <a:ext cx="7993200" cy="3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marR="381000" lvl="0" indent="-311150" algn="just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MAZIERO, Carlos.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Memória processo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2021. 1 imagem. 415 x 283 pixels. Disponível em: </a:t>
            </a:r>
            <a:r>
              <a:rPr lang="pt-BR">
                <a:solidFill>
                  <a:srgbClr val="000000"/>
                </a:solidFill>
              </a:rPr>
              <a:t>https://wiki.inf.ufpr.br/maziero/lib/exe/fetch.php?media=prog2:memoria-processo.png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Acesso em: 22 de abril de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3810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ARORA, Ridze.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Remote procedure call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2020. 1 imagem. 500 x 250 pixels. Disponível em: https://i.pinimg.com/564x/68/7b/2c/687b2cf1cff474b693ec10c97a7a6c0a.jpg. Acesso em: 2 de abril de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3810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KRZYZANOWSKI, Paul.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 in executing a remote procedure call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2021. 1 imagem. 482 x 303 pixels. Disponível em: </a:t>
            </a:r>
            <a:r>
              <a:rPr lang="pt-BR">
                <a:solidFill>
                  <a:srgbClr val="000000"/>
                </a:solidFill>
              </a:rPr>
              <a:t>https://people.cs.rutgers.edu/~pxk/417/notes/images/rpc-flow.png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Acesso em: 2 de abril de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3810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WANG, Stephanie; HINDMAN, Benjamin; STOICA, Ion. In reference to RPC: it's time to add distributed memory. In: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HotOS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2021. p. 191-198.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3810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PAWAN, V.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 of RPC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2021. 1 imagem. 540 x 303 pixels. Disponível em: https://media.licdn.com/dms/image/C5612AQE7IHr8My57Nw/article-inline_image-shrink_1500_2232/0/1624297081904?e=1687392000&amp;v=beta&amp;t=iWAOxDx4MS-9FsHRjiBA2x42-h4BjOZDuM8MgZD71gU. Acesso em: 2 de abril de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3810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Emojiterra team.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Rosto pensativo emoji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2017. 1 imagem. 303 x 303 pixels. Disponível em: https://images.emojiterra.com/google/android-12l/512px/1f914.png. Acesso em: 2 de abril de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3810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 Comunicação. </a:t>
            </a:r>
            <a:r>
              <a:rPr lang="pt-BR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Conheça seu público alvo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2015. 1 imagem. 461 x 303 pixels. Disponível em: http://varizes.net.br/wp-content/uploads/2019/06/duvida1-970x637.jpg. Acesso em: 2 de abril de 2023.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Seria interessante houvesse uma forma de simplificar essa comunicação entre clientes e servidores, facilitando as chamadas a métodos em outras máquinas.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2226</Words>
  <Application>Microsoft Office PowerPoint</Application>
  <PresentationFormat>Apresentação na tela (16:9)</PresentationFormat>
  <Paragraphs>259</Paragraphs>
  <Slides>84</Slides>
  <Notes>84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84</vt:i4>
      </vt:variant>
    </vt:vector>
  </HeadingPairs>
  <TitlesOfParts>
    <vt:vector size="88" baseType="lpstr">
      <vt:lpstr>Lato</vt:lpstr>
      <vt:lpstr>Arial</vt:lpstr>
      <vt:lpstr>Raleway</vt:lpstr>
      <vt:lpstr>Streamline</vt:lpstr>
      <vt:lpstr>RPC - Remote Procedure Call</vt:lpstr>
      <vt:lpstr>Agenda</vt:lpstr>
      <vt:lpstr>Introdução</vt:lpstr>
      <vt:lpstr>Programa principal com uma outra função local</vt:lpstr>
      <vt:lpstr>Cada programa, na memória principal, tem regiões</vt:lpstr>
      <vt:lpstr>Limites e endereços</vt:lpstr>
      <vt:lpstr>Comunicações em rede</vt:lpstr>
      <vt:lpstr>Comunicações em rede</vt:lpstr>
      <vt:lpstr>Apresentação do PowerPoint</vt:lpstr>
      <vt:lpstr>Existe uma forma de facilitar essa comunicação</vt:lpstr>
      <vt:lpstr>"A chave por trás do sucesso do RPC é a semântica simples, mas poderosa, de seu modelo de programação."</vt:lpstr>
      <vt:lpstr>2. Fundamentação teórica</vt:lpstr>
      <vt:lpstr>Visualização dos stubs</vt:lpstr>
      <vt:lpstr>2. Fundamentação teórica</vt:lpstr>
      <vt:lpstr>Empacotamento e desempacotamento</vt:lpstr>
      <vt:lpstr>3. Instalação</vt:lpstr>
      <vt:lpstr>3. Instalação</vt:lpstr>
      <vt:lpstr>3. Instalação</vt:lpstr>
      <vt:lpstr>3. Instalação</vt:lpstr>
      <vt:lpstr>3. Instalação</vt:lpstr>
      <vt:lpstr>Apresentação do PowerPoint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4. Exemplos práticos: exemplo 1</vt:lpstr>
      <vt:lpstr>Apresentação do PowerPoint</vt:lpstr>
      <vt:lpstr>4. Exemplos práticos: exemplo 1</vt:lpstr>
      <vt:lpstr>4. Exemplos práticos: exemplo 2 - exibe 2</vt:lpstr>
      <vt:lpstr>4. Exemplos práticos: exemplo 2 - exibe 2</vt:lpstr>
      <vt:lpstr>4. Exemplos práticos: exemplo 2 - exibe 2</vt:lpstr>
      <vt:lpstr>4. Exemplos práticos: exemplo 2 - exibe 2</vt:lpstr>
      <vt:lpstr>4. Exemplos práticos: exemplo 3 - pergunta</vt:lpstr>
      <vt:lpstr>4. Exemplos práticos: exemplo 3 - pergunta</vt:lpstr>
      <vt:lpstr>4. Exemplos práticos: exemplo 3 - pergunta</vt:lpstr>
      <vt:lpstr>4. Exemplos práticos: exemplo 3 - pergunta</vt:lpstr>
      <vt:lpstr>4. Exemplos práticos: exemplo 3 - pergunta</vt:lpstr>
      <vt:lpstr>4. Exemplos práticos: exemplo 4 - quadrado</vt:lpstr>
      <vt:lpstr>4. Exemplos práticos: exemplo 4 - quadrado</vt:lpstr>
      <vt:lpstr>4. Exemplos práticos: exemplo 4 - quadrado</vt:lpstr>
      <vt:lpstr>4. Exemplos práticos: exemplo 4 - quadrado</vt:lpstr>
      <vt:lpstr>4. Exemplos práticos: exemplo 4 - quadrado</vt:lpstr>
      <vt:lpstr>Apresentação do PowerPoint</vt:lpstr>
      <vt:lpstr>4. Exemplos práticos: exemplo 5 - soma</vt:lpstr>
      <vt:lpstr>4. Exemplos práticos: exemplo 5 - soma</vt:lpstr>
      <vt:lpstr>4. Exemplos práticos: exemplo 5 - soma</vt:lpstr>
      <vt:lpstr>4. Exemplos práticos: exemplo 5 - soma</vt:lpstr>
      <vt:lpstr>Deve-se criar um tipo de dados com o conteúdo desejado</vt:lpstr>
      <vt:lpstr>4. Exemplos práticos: exemplo 5 - soma</vt:lpstr>
      <vt:lpstr>4. Exemplos práticos: exemplo 5 - soma</vt:lpstr>
      <vt:lpstr>4. Exemplos práticos: exemplo 5 - soma</vt:lpstr>
      <vt:lpstr>4. Exemplos práticos: exemplo 5 - soma</vt:lpstr>
      <vt:lpstr>4. Exemplos práticos: exemplo 5 - soma</vt:lpstr>
      <vt:lpstr>Apresentação do PowerPoint</vt:lpstr>
      <vt:lpstr>4. Exemplos práticos: exemplo 6 - calculadora</vt:lpstr>
      <vt:lpstr>4. Exemplos práticos: exemplo 6 - calculadora</vt:lpstr>
      <vt:lpstr>4. Exemplos práticos: exemplo 6 - calculadora</vt:lpstr>
      <vt:lpstr>4. Exemplos práticos: exemplo 6 - calculadora</vt:lpstr>
      <vt:lpstr>4. Exemplos práticos: exemplo 6 - calculadora</vt:lpstr>
      <vt:lpstr>4. Exemplos práticos: exemplo 6 - calculadora</vt:lpstr>
      <vt:lpstr>4. Exemplos práticos: exemplo 6 - calculadora</vt:lpstr>
      <vt:lpstr>Apresentação do PowerPoint</vt:lpstr>
      <vt:lpstr>4. Exemplos práticos: exemplo 7 - operação</vt:lpstr>
      <vt:lpstr>4. Exemplos práticos: exemplo 7 - operação</vt:lpstr>
      <vt:lpstr>4. Exemplos práticos: exemplo 7 - operação</vt:lpstr>
      <vt:lpstr>4. Exemplos práticos: exemplo 7 - operação</vt:lpstr>
      <vt:lpstr>4. Exemplos práticos: exemplo 7 - operação</vt:lpstr>
      <vt:lpstr>4. Exemplos práticos: exemplo 7 - operação</vt:lpstr>
      <vt:lpstr>4. Exemplos práticos: exemplo 7 - operação</vt:lpstr>
      <vt:lpstr>Apresentação do PowerPoint</vt:lpstr>
      <vt:lpstr>Conclusão</vt:lpstr>
      <vt:lpstr>Dúvidas?</vt:lpstr>
      <vt:lpstr>Obrigado!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RPC - Remote Procedure Call</dc:title>
  <dc:creator>Daniel</dc:creator>
  <cp:lastModifiedBy>Daniel Sucupira</cp:lastModifiedBy>
  <cp:revision>1</cp:revision>
  <dcterms:modified xsi:type="dcterms:W3CDTF">2023-04-23T18:58:27Z</dcterms:modified>
</cp:coreProperties>
</file>